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2" r:id="rId6"/>
    <p:sldId id="266" r:id="rId7"/>
    <p:sldId id="263" r:id="rId8"/>
    <p:sldId id="264" r:id="rId9"/>
    <p:sldId id="267" r:id="rId10"/>
    <p:sldId id="270" r:id="rId11"/>
    <p:sldId id="269" r:id="rId12"/>
    <p:sldId id="271" r:id="rId13"/>
    <p:sldId id="268" r:id="rId14"/>
    <p:sldId id="26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00"/>
    <a:srgbClr val="FF8080"/>
    <a:srgbClr val="FF0000"/>
    <a:srgbClr val="D40000"/>
    <a:srgbClr val="AA0000"/>
    <a:srgbClr val="FBDFCC"/>
    <a:srgbClr val="ECC4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" y="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5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13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55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7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47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3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867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15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4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8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73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4FE73-8CB0-44A7-9890-33B58E4FEDB7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DC8AE-BB73-40C0-930B-ABB71B493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45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kma_131/22260203195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naver.com/ilovekwater/222167814393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nga.com/news/Society/article/all/20231208/122542491/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807678" y="2897792"/>
            <a:ext cx="6648690" cy="644701"/>
          </a:xfrm>
        </p:spPr>
        <p:txBody>
          <a:bodyPr>
            <a:normAutofit fontScale="90000"/>
          </a:bodyPr>
          <a:lstStyle/>
          <a:p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</a:rPr>
              <a:t>기후변화에 따른 </a:t>
            </a:r>
            <a:br>
              <a:rPr lang="en-US" altLang="ko-KR" sz="32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</a:rPr>
              <a:t>겨울이 오는 시기 변화</a:t>
            </a:r>
            <a:endParaRPr lang="ko-KR" alt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51688" y="3711763"/>
            <a:ext cx="5718412" cy="511963"/>
          </a:xfrm>
        </p:spPr>
        <p:txBody>
          <a:bodyPr>
            <a:normAutofit/>
          </a:bodyPr>
          <a:lstStyle/>
          <a:p>
            <a:r>
              <a:rPr lang="ko-KR" altLang="en-US" dirty="0" err="1">
                <a:solidFill>
                  <a:schemeClr val="accent4">
                    <a:lumMod val="50000"/>
                  </a:schemeClr>
                </a:solidFill>
                <a:effectLst/>
              </a:rPr>
              <a:t>권도운</a:t>
            </a:r>
            <a:endParaRPr lang="ko-KR" alt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3480620" y="3598916"/>
            <a:ext cx="51127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23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12A5CF-0339-4988-A00B-D9D21AC90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687"/>
            <a:ext cx="12192000" cy="47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A08B00-E806-479B-91BB-416286CF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687"/>
            <a:ext cx="12192000" cy="47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8DBD49-A249-4EF8-BEAB-87A0C014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5" y="2323946"/>
            <a:ext cx="10069330" cy="22101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F3E651-6289-4CAA-943E-95E8AAB304D2}"/>
              </a:ext>
            </a:extLst>
          </p:cNvPr>
          <p:cNvSpPr txBox="1"/>
          <p:nvPr/>
        </p:nvSpPr>
        <p:spPr>
          <a:xfrm>
            <a:off x="7162800" y="6389077"/>
            <a:ext cx="640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 </a:t>
            </a:r>
            <a:r>
              <a:rPr lang="ko-KR" altLang="en-US" sz="1000" dirty="0">
                <a:hlinkClick r:id="rId3"/>
              </a:rPr>
              <a:t>작년보다 빨랐던 올해 첫눈</a:t>
            </a:r>
            <a:r>
              <a:rPr lang="en-US" altLang="ko-KR" sz="1000" dirty="0">
                <a:hlinkClick r:id="rId3"/>
              </a:rPr>
              <a:t>, </a:t>
            </a:r>
            <a:r>
              <a:rPr lang="ko-KR" altLang="en-US" sz="1000" dirty="0">
                <a:hlinkClick r:id="rId3"/>
              </a:rPr>
              <a:t>첫눈에 대해 알아</a:t>
            </a:r>
            <a:r>
              <a:rPr lang="en-US" altLang="ko-KR" sz="1000" dirty="0">
                <a:hlinkClick r:id="rId3"/>
              </a:rPr>
              <a:t>.. : </a:t>
            </a:r>
            <a:r>
              <a:rPr lang="ko-KR" altLang="en-US" sz="1000" dirty="0" err="1">
                <a:hlinkClick r:id="rId3"/>
              </a:rPr>
              <a:t>네이버블로그</a:t>
            </a:r>
            <a:r>
              <a:rPr lang="ko-KR" altLang="en-US" sz="1000" dirty="0">
                <a:hlinkClick r:id="rId3"/>
              </a:rPr>
              <a:t> </a:t>
            </a:r>
            <a:r>
              <a:rPr lang="en-US" altLang="ko-KR" sz="1000" dirty="0">
                <a:hlinkClick r:id="rId3"/>
              </a:rPr>
              <a:t>(naver.com)</a:t>
            </a:r>
            <a:r>
              <a:rPr lang="en-US" altLang="ko-KR" sz="1000" dirty="0"/>
              <a:t>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7886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19238" y="307903"/>
            <a:ext cx="10779007" cy="541080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</a:rPr>
              <a:t>결론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2871208" y="2107636"/>
            <a:ext cx="9320792" cy="4533486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latin typeface="Noto Sans KR"/>
              </a:rPr>
              <a:t>첫 얼음이 관측되는 시기는 특정한 패턴이 보이지 않았다</a:t>
            </a:r>
            <a:r>
              <a:rPr lang="en-US" altLang="ko-KR" sz="2000" dirty="0">
                <a:solidFill>
                  <a:schemeClr val="tx1"/>
                </a:solidFill>
                <a:latin typeface="Noto Sans KR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latin typeface="Noto Sans KR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  <a:latin typeface="Noto Sans KR"/>
              </a:rPr>
              <a:t>첫 눈이 관측되는 시기는 최근 들어 점점 빨라지고 있다</a:t>
            </a:r>
            <a:endParaRPr lang="en-US" altLang="ko-KR" sz="2000" dirty="0">
              <a:solidFill>
                <a:schemeClr val="tx1"/>
              </a:solidFill>
              <a:latin typeface="Noto Sans KR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  <a:latin typeface="Noto Sans KR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중부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</a:rPr>
              <a:t>남부간의</a:t>
            </a:r>
            <a:r>
              <a:rPr lang="ko-KR" altLang="en-US" sz="2000" dirty="0">
                <a:solidFill>
                  <a:schemeClr val="tx1"/>
                </a:solidFill>
              </a:rPr>
              <a:t> 차이는 크게 느끼지 못했다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tx1"/>
                </a:solidFill>
              </a:rPr>
              <a:t>기상은 하나의 변수로는 예측하기 어렵다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09732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679" y="2829895"/>
            <a:ext cx="5002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감사합니다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56367" y="6383857"/>
            <a:ext cx="2600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Ⓒ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mulmeclass.tistory.com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8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95995"/>
            <a:ext cx="10515600" cy="689952"/>
          </a:xfrm>
        </p:spPr>
        <p:txBody>
          <a:bodyPr>
            <a:normAutofit fontScale="90000"/>
          </a:bodyPr>
          <a:lstStyle/>
          <a:p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</a:rPr>
              <a:t>목차</a:t>
            </a:r>
            <a:endParaRPr lang="ko-KR" altLang="en-US" sz="27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51564"/>
            <a:ext cx="2406445" cy="2406445"/>
          </a:xfr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68" y="3051564"/>
            <a:ext cx="2406445" cy="2406445"/>
          </a:xfrm>
          <a:prstGeom prst="rect">
            <a:avLst/>
          </a:prstGeom>
        </p:spPr>
      </p:pic>
      <p:pic>
        <p:nvPicPr>
          <p:cNvPr id="7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37" y="3051564"/>
            <a:ext cx="2406445" cy="2406445"/>
          </a:xfrm>
          <a:prstGeom prst="rect">
            <a:avLst/>
          </a:prstGeom>
        </p:spPr>
      </p:pic>
      <p:pic>
        <p:nvPicPr>
          <p:cNvPr id="8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290" y="3051564"/>
            <a:ext cx="2406445" cy="2406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5824" y="4081272"/>
            <a:ext cx="2121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61574" y="3197975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01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56124" y="3197974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02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58293" y="3181691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60462" y="3172248"/>
            <a:ext cx="69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04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82926" y="3958161"/>
            <a:ext cx="212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겨울철 첫 얼음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관측일변화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85095" y="3900843"/>
            <a:ext cx="212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겨울철 강설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시작일 변화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04848" y="4081272"/>
            <a:ext cx="2121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47660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19238" y="307903"/>
            <a:ext cx="10779007" cy="541080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2FB962-F3F2-4F75-88F0-3374BC1D7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625" y="1330027"/>
            <a:ext cx="3748116" cy="27367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032D52-BF74-48D7-A14D-DC4BE759C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25" y="1072816"/>
            <a:ext cx="6554115" cy="514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44188B-42CD-45CC-95F1-FED0CE28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7" y="3972332"/>
            <a:ext cx="9911305" cy="2918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DA2BC6-2DDD-43DE-84F2-229EC5B952FC}"/>
              </a:ext>
            </a:extLst>
          </p:cNvPr>
          <p:cNvSpPr txBox="1"/>
          <p:nvPr/>
        </p:nvSpPr>
        <p:spPr>
          <a:xfrm>
            <a:off x="7608741" y="6611779"/>
            <a:ext cx="8669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ko-KR" altLang="en-US" sz="1000" dirty="0">
                <a:hlinkClick r:id="rId5"/>
              </a:rPr>
              <a:t>지구온난화의 역설</a:t>
            </a:r>
            <a:r>
              <a:rPr lang="en-US" altLang="ko-KR" sz="1000" dirty="0">
                <a:hlinkClick r:id="rId5"/>
              </a:rPr>
              <a:t>? </a:t>
            </a:r>
            <a:r>
              <a:rPr lang="ko-KR" altLang="en-US" sz="1000" dirty="0">
                <a:hlinkClick r:id="rId5"/>
              </a:rPr>
              <a:t>겨울이 더 추워지는 이유 </a:t>
            </a:r>
            <a:r>
              <a:rPr lang="en-US" altLang="ko-KR" sz="1000" dirty="0">
                <a:hlinkClick r:id="rId5"/>
              </a:rPr>
              <a:t>: </a:t>
            </a:r>
            <a:r>
              <a:rPr lang="ko-KR" altLang="en-US" sz="1000" dirty="0">
                <a:hlinkClick r:id="rId5"/>
              </a:rPr>
              <a:t>네이버 블로그 </a:t>
            </a:r>
            <a:r>
              <a:rPr lang="en-US" altLang="ko-KR" sz="1000" dirty="0">
                <a:hlinkClick r:id="rId5"/>
              </a:rPr>
              <a:t>(naver.com)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0094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19238" y="307903"/>
            <a:ext cx="10779007" cy="541080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4A6311-0CD7-4429-9A5C-437B9B89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61" y="1044363"/>
            <a:ext cx="7880815" cy="57520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C309F-5FCB-43C6-B18E-0BEB7ECC8F7D}"/>
              </a:ext>
            </a:extLst>
          </p:cNvPr>
          <p:cNvSpPr txBox="1"/>
          <p:nvPr/>
        </p:nvSpPr>
        <p:spPr>
          <a:xfrm>
            <a:off x="5011614" y="1657857"/>
            <a:ext cx="526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</a:t>
            </a:r>
            <a:r>
              <a:rPr lang="en-US" altLang="ko-KR" sz="1000" dirty="0"/>
              <a:t>:</a:t>
            </a:r>
            <a:r>
              <a:rPr lang="ko-KR" altLang="en-US" sz="1000" dirty="0">
                <a:hlinkClick r:id="rId3"/>
              </a:rPr>
              <a:t>전국 곳곳 </a:t>
            </a:r>
            <a:r>
              <a:rPr lang="en-US" altLang="ko-KR" sz="1000" dirty="0">
                <a:hlinkClick r:id="rId3"/>
              </a:rPr>
              <a:t>12</a:t>
            </a:r>
            <a:r>
              <a:rPr lang="ko-KR" altLang="en-US" sz="1000" dirty="0">
                <a:hlinkClick r:id="rId3"/>
              </a:rPr>
              <a:t>월 역대 최고기온 가능성</a:t>
            </a:r>
            <a:r>
              <a:rPr lang="en-US" altLang="ko-KR" sz="1000" dirty="0">
                <a:hlinkClick r:id="rId3"/>
              </a:rPr>
              <a:t>…“</a:t>
            </a:r>
            <a:r>
              <a:rPr lang="ko-KR" altLang="en-US" sz="1000" dirty="0">
                <a:hlinkClick r:id="rId3"/>
              </a:rPr>
              <a:t>겨울기온 상승 </a:t>
            </a:r>
            <a:r>
              <a:rPr lang="ko-KR" altLang="en-US" sz="1000" dirty="0" err="1">
                <a:hlinkClick r:id="rId3"/>
              </a:rPr>
              <a:t>뚜렷</a:t>
            </a:r>
            <a:r>
              <a:rPr lang="ko-KR" altLang="en-US" sz="1000" dirty="0">
                <a:hlinkClick r:id="rId3"/>
              </a:rPr>
              <a:t>”｜동아일보 </a:t>
            </a:r>
            <a:r>
              <a:rPr lang="en-US" altLang="ko-KR" sz="1000" dirty="0">
                <a:hlinkClick r:id="rId3"/>
              </a:rPr>
              <a:t>(donga.com)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3671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19238" y="307903"/>
            <a:ext cx="10779007" cy="541080"/>
          </a:xfrm>
        </p:spPr>
        <p:txBody>
          <a:bodyPr>
            <a:noAutofit/>
          </a:bodyPr>
          <a:lstStyle/>
          <a:p>
            <a:r>
              <a:rPr lang="ko-KR" altLang="en-US" sz="2400" dirty="0">
                <a:solidFill>
                  <a:schemeClr val="accent4">
                    <a:lumMod val="50000"/>
                  </a:schemeClr>
                </a:solidFill>
              </a:rPr>
              <a:t>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2871208" y="2107636"/>
            <a:ext cx="9320792" cy="4533486"/>
          </a:xfrm>
        </p:spPr>
        <p:txBody>
          <a:bodyPr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겨울에 첫 얼음이 관측되는 시기는 예전보다 빨라졌을까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겨울에 눈이 오는 시기는 예전보다 빨라졌을까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중부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남부 지역별로 그 시기들이 유의미하게 차이가 날까</a:t>
            </a:r>
            <a:r>
              <a:rPr lang="en-US" altLang="ko-KR" sz="2000" dirty="0">
                <a:solidFill>
                  <a:schemeClr val="tx1"/>
                </a:solidFill>
              </a:rPr>
              <a:t>?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- </a:t>
            </a:r>
            <a:r>
              <a:rPr lang="ko-KR" altLang="en-US" sz="2000" dirty="0">
                <a:solidFill>
                  <a:schemeClr val="tx1"/>
                </a:solidFill>
              </a:rPr>
              <a:t>그래프는 연도별로 </a:t>
            </a:r>
            <a:r>
              <a:rPr lang="ko-KR" altLang="en-US" sz="2000" dirty="0" err="1">
                <a:solidFill>
                  <a:schemeClr val="tx1"/>
                </a:solidFill>
              </a:rPr>
              <a:t>평비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Noto Sans KR"/>
              </a:rPr>
              <a:t>1991~2020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Noto Sans KR"/>
              </a:rPr>
              <a:t>년 </a:t>
            </a:r>
            <a:r>
              <a:rPr lang="ko-KR" altLang="en-US" sz="2000" b="0" i="0" dirty="0" err="1">
                <a:solidFill>
                  <a:schemeClr val="tx1"/>
                </a:solidFill>
                <a:effectLst/>
                <a:latin typeface="Noto Sans KR"/>
              </a:rPr>
              <a:t>평년값과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Noto Sans KR"/>
              </a:rPr>
              <a:t> 비교하여 빠르고 늦음을 </a:t>
            </a:r>
            <a:endParaRPr lang="en-US" altLang="ko-KR" sz="2000" b="0" i="0" dirty="0">
              <a:solidFill>
                <a:schemeClr val="tx1"/>
              </a:solidFill>
              <a:effectLst/>
              <a:latin typeface="Noto Sans KR"/>
            </a:endParaRPr>
          </a:p>
          <a:p>
            <a:r>
              <a:rPr lang="en-US" altLang="ko-KR" sz="2000" b="0" i="0" dirty="0">
                <a:solidFill>
                  <a:schemeClr val="tx1"/>
                </a:solidFill>
                <a:effectLst/>
                <a:latin typeface="Noto Sans KR"/>
              </a:rPr>
              <a:t>   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Noto Sans KR"/>
              </a:rPr>
              <a:t>계산한 값</a:t>
            </a:r>
            <a:r>
              <a:rPr lang="en-US" altLang="ko-KR" sz="2000" b="0" i="0" dirty="0">
                <a:solidFill>
                  <a:schemeClr val="tx1"/>
                </a:solidFill>
                <a:effectLst/>
                <a:latin typeface="Noto Sans KR"/>
              </a:rPr>
              <a:t>)</a:t>
            </a:r>
            <a:r>
              <a:rPr lang="ko-KR" altLang="en-US" sz="2000" b="0" i="0" dirty="0">
                <a:solidFill>
                  <a:schemeClr val="tx1"/>
                </a:solidFill>
                <a:effectLst/>
                <a:latin typeface="Noto Sans KR"/>
              </a:rPr>
              <a:t>에서 얼마나 차이가 나는지를 나타냄</a:t>
            </a:r>
            <a:endParaRPr lang="en-US" altLang="ko-KR" sz="2000" b="0" i="0" dirty="0">
              <a:solidFill>
                <a:schemeClr val="tx1"/>
              </a:solidFill>
              <a:effectLst/>
              <a:latin typeface="Noto Sans KR"/>
            </a:endParaRPr>
          </a:p>
          <a:p>
            <a:endParaRPr lang="en-US" altLang="ko-KR" sz="2000" dirty="0">
              <a:solidFill>
                <a:schemeClr val="tx1"/>
              </a:solidFill>
              <a:latin typeface="Noto Sans KR"/>
            </a:endParaRPr>
          </a:p>
          <a:p>
            <a:endParaRPr lang="ko-KR" altLang="en-US" sz="20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539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>
          <a:xfrm>
            <a:off x="2313022" y="3364524"/>
            <a:ext cx="9320792" cy="70854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지역별</a:t>
            </a:r>
            <a:r>
              <a:rPr lang="ko-KR" altLang="en-US" sz="2800" dirty="0">
                <a:solidFill>
                  <a:schemeClr val="accent2"/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겨울철 첫 얼음 관측일 변화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9755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1C23A7-541E-46EA-854A-AE3778B8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687"/>
            <a:ext cx="12192000" cy="47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1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B4B0AD-D719-4176-B425-CF3D5634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615"/>
            <a:ext cx="12192000" cy="474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4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텍스트 개체 틀 4"/>
          <p:cNvSpPr txBox="1">
            <a:spLocks/>
          </p:cNvSpPr>
          <p:nvPr/>
        </p:nvSpPr>
        <p:spPr>
          <a:xfrm>
            <a:off x="1412993" y="1503084"/>
            <a:ext cx="9320792" cy="279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2F5044-17C0-4B05-A92B-AF89FE75F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2993" y="3358662"/>
            <a:ext cx="9320792" cy="708548"/>
          </a:xfrm>
        </p:spPr>
        <p:txBody>
          <a:bodyPr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</a:rPr>
              <a:t>지역별</a:t>
            </a:r>
            <a:r>
              <a:rPr lang="ko-KR" altLang="en-US" sz="2800" dirty="0">
                <a:solidFill>
                  <a:schemeClr val="accent2"/>
                </a:solidFill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겨울철 첫 강설일 변화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180</Words>
  <Application>Microsoft Office PowerPoint</Application>
  <PresentationFormat>와이드스크린</PresentationFormat>
  <Paragraphs>40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Noto Sans KR</vt:lpstr>
      <vt:lpstr>맑은 고딕</vt:lpstr>
      <vt:lpstr>Arial</vt:lpstr>
      <vt:lpstr>Office 테마</vt:lpstr>
      <vt:lpstr>기후변화에 따른  겨울이 오는 시기 변화</vt:lpstr>
      <vt:lpstr>목차</vt:lpstr>
      <vt:lpstr>개요</vt:lpstr>
      <vt:lpstr>개요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멀미클래스-mulmeclass.tistory.com</dc:creator>
  <cp:lastModifiedBy>kdp</cp:lastModifiedBy>
  <cp:revision>31</cp:revision>
  <dcterms:created xsi:type="dcterms:W3CDTF">2017-01-19T15:26:50Z</dcterms:created>
  <dcterms:modified xsi:type="dcterms:W3CDTF">2024-08-01T02:04:38Z</dcterms:modified>
</cp:coreProperties>
</file>